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483" r:id="rId2"/>
    <p:sldId id="484" r:id="rId3"/>
    <p:sldId id="485" r:id="rId4"/>
  </p:sldIdLst>
  <p:sldSz cx="12192000" cy="6858000"/>
  <p:notesSz cx="14295438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9">
          <p15:clr>
            <a:srgbClr val="A4A3A4"/>
          </p15:clr>
        </p15:guide>
        <p15:guide id="2" pos="7650">
          <p15:clr>
            <a:srgbClr val="A4A3A4"/>
          </p15:clr>
        </p15:guide>
        <p15:guide id="3" pos="234">
          <p15:clr>
            <a:srgbClr val="A4A3A4"/>
          </p15:clr>
        </p15:guide>
        <p15:guide id="4" pos="7582">
          <p15:clr>
            <a:srgbClr val="A4A3A4"/>
          </p15:clr>
        </p15:guide>
        <p15:guide id="5" pos="5405">
          <p15:clr>
            <a:srgbClr val="A4A3A4"/>
          </p15:clr>
        </p15:guide>
        <p15:guide id="6" pos="6834">
          <p15:clr>
            <a:srgbClr val="A4A3A4"/>
          </p15:clr>
        </p15:guide>
        <p15:guide id="7" pos="2026">
          <p15:clr>
            <a:srgbClr val="A4A3A4"/>
          </p15:clr>
        </p15:guide>
        <p15:guide id="8" orient="horz" pos="411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0" roundtripDataSignature="AMtx7miFRgAb34zRaxtSGNU4tQDp5v19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004C"/>
    <a:srgbClr val="F9EDE1"/>
    <a:srgbClr val="FC8C9F"/>
    <a:srgbClr val="D5B3FF"/>
    <a:srgbClr val="FBAFCA"/>
    <a:srgbClr val="CF3E76"/>
    <a:srgbClr val="FDD7E5"/>
    <a:srgbClr val="EFE1FF"/>
    <a:srgbClr val="D04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3E4F792-BA38-4A65-9174-5E7E89F8440E}">
  <a:tblStyle styleId="{F3E4F792-BA38-4A65-9174-5E7E89F8440E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A5A5A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A5A5A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70CB77-7534-4D9A-BA58-D8FAF9FA266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70C58F1-E58C-439B-856D-B61E3B2D5C6A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2227811-F383-41E8-9C89-FFA066EA2B98}" styleName="Table_3">
    <a:wholeTbl>
      <a:tcTxStyle b="off" i="off">
        <a:font>
          <a:latin typeface="Verdana"/>
          <a:ea typeface="Verdana"/>
          <a:cs typeface="Verdana"/>
        </a:font>
        <a:srgbClr val="9C9C9C"/>
      </a:tcTxStyle>
      <a:tcStyle>
        <a:tcBdr>
          <a:left>
            <a:ln w="12700" cap="flat" cmpd="sng">
              <a:solidFill>
                <a:srgbClr val="9C9C9C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9C9C9C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9C9C9C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9C9C9C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9C9C9C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9C9C9C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3933" autoAdjust="0"/>
  </p:normalViewPr>
  <p:slideViewPr>
    <p:cSldViewPr snapToGrid="0">
      <p:cViewPr varScale="1">
        <p:scale>
          <a:sx n="106" d="100"/>
          <a:sy n="106" d="100"/>
        </p:scale>
        <p:origin x="-696" y="-90"/>
      </p:cViewPr>
      <p:guideLst>
        <p:guide orient="horz" pos="709"/>
        <p:guide orient="horz" pos="4110"/>
        <p:guide pos="7650"/>
        <p:guide pos="234"/>
        <p:guide pos="7582"/>
        <p:guide pos="5405"/>
        <p:guide pos="6834"/>
        <p:guide pos="20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41" Type="http://schemas.openxmlformats.org/officeDocument/2006/relationships/presProps" Target="presProps.xml"/><Relationship Id="rId2" Type="http://schemas.openxmlformats.org/officeDocument/2006/relationships/slide" Target="slides/slide1.xml"/><Relationship Id="rId140" Type="http://customschemas.google.com/relationships/presentationmetadata" Target="metadata"/><Relationship Id="rId1" Type="http://schemas.openxmlformats.org/officeDocument/2006/relationships/slideMaster" Target="slideMasters/slideMaster1.xml"/><Relationship Id="rId144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43" Type="http://schemas.openxmlformats.org/officeDocument/2006/relationships/theme" Target="theme/theme1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2"/>
            <a:ext cx="6194689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399" tIns="68182" rIns="136399" bIns="68182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8097441" y="2"/>
            <a:ext cx="6194689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399" tIns="68182" rIns="136399" bIns="68182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0" y="1235075"/>
            <a:ext cx="5913438" cy="332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429545" y="4748162"/>
            <a:ext cx="11436350" cy="388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399" tIns="68182" rIns="136399" bIns="68182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371287"/>
            <a:ext cx="6194689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399" tIns="68182" rIns="136399" bIns="68182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8097441" y="9371287"/>
            <a:ext cx="6194689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399" tIns="68182" rIns="136399" bIns="6818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z="17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ru-RU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6554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>
            <a:spLocks noGrp="1"/>
          </p:cNvSpPr>
          <p:nvPr>
            <p:ph type="title"/>
          </p:nvPr>
        </p:nvSpPr>
        <p:spPr>
          <a:xfrm>
            <a:off x="407988" y="136525"/>
            <a:ext cx="11414125" cy="87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9685633" y="6390426"/>
            <a:ext cx="197830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ftr" idx="11"/>
          </p:nvPr>
        </p:nvSpPr>
        <p:spPr>
          <a:xfrm>
            <a:off x="930797" y="6390426"/>
            <a:ext cx="8236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257">
          <p15:clr>
            <a:srgbClr val="FBAE40"/>
          </p15:clr>
        </p15:guide>
        <p15:guide id="2" pos="74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ftr" idx="11"/>
          </p:nvPr>
        </p:nvSpPr>
        <p:spPr>
          <a:xfrm>
            <a:off x="930797" y="6390426"/>
            <a:ext cx="8236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sldNum" idx="12"/>
          </p:nvPr>
        </p:nvSpPr>
        <p:spPr>
          <a:xfrm>
            <a:off x="9685633" y="6390426"/>
            <a:ext cx="197830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>
            <a:spLocks noGrp="1"/>
          </p:cNvSpPr>
          <p:nvPr>
            <p:ph type="title"/>
          </p:nvPr>
        </p:nvSpPr>
        <p:spPr>
          <a:xfrm>
            <a:off x="440704" y="102449"/>
            <a:ext cx="113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9685633" y="6390426"/>
            <a:ext cx="197830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ftr" idx="11"/>
          </p:nvPr>
        </p:nvSpPr>
        <p:spPr>
          <a:xfrm>
            <a:off x="930797" y="6390426"/>
            <a:ext cx="8236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>
            <a:spLocks noGrp="1"/>
          </p:cNvSpPr>
          <p:nvPr>
            <p:ph type="title"/>
          </p:nvPr>
        </p:nvSpPr>
        <p:spPr>
          <a:xfrm>
            <a:off x="440704" y="102449"/>
            <a:ext cx="113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sldNum" idx="12"/>
          </p:nvPr>
        </p:nvSpPr>
        <p:spPr>
          <a:xfrm>
            <a:off x="9685633" y="6390426"/>
            <a:ext cx="197830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ftr" idx="11"/>
          </p:nvPr>
        </p:nvSpPr>
        <p:spPr>
          <a:xfrm>
            <a:off x="930797" y="6390426"/>
            <a:ext cx="8236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9685633" y="6390426"/>
            <a:ext cx="197830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ftr" idx="11"/>
          </p:nvPr>
        </p:nvSpPr>
        <p:spPr>
          <a:xfrm>
            <a:off x="930797" y="6390426"/>
            <a:ext cx="8236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>
            <a:spLocks noGrp="1"/>
          </p:cNvSpPr>
          <p:nvPr>
            <p:ph type="title"/>
          </p:nvPr>
        </p:nvSpPr>
        <p:spPr>
          <a:xfrm>
            <a:off x="440704" y="102449"/>
            <a:ext cx="113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sldNum" idx="12"/>
          </p:nvPr>
        </p:nvSpPr>
        <p:spPr>
          <a:xfrm>
            <a:off x="9685633" y="6390426"/>
            <a:ext cx="197830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930797" y="6390426"/>
            <a:ext cx="8236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440704" y="102449"/>
            <a:ext cx="113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sldNum" idx="12"/>
          </p:nvPr>
        </p:nvSpPr>
        <p:spPr>
          <a:xfrm>
            <a:off x="9685633" y="6390426"/>
            <a:ext cx="1978306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2" name="Google Shape;12;p34"/>
          <p:cNvCxnSpPr/>
          <p:nvPr/>
        </p:nvCxnSpPr>
        <p:spPr>
          <a:xfrm>
            <a:off x="411296" y="6291190"/>
            <a:ext cx="11369408" cy="0"/>
          </a:xfrm>
          <a:prstGeom prst="straightConnector1">
            <a:avLst/>
          </a:prstGeom>
          <a:noFill/>
          <a:ln w="9525" cap="flat" cmpd="sng">
            <a:solidFill>
              <a:srgbClr val="23264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Google Shape;13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8061" y="6392659"/>
            <a:ext cx="310139" cy="29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4"/>
          <p:cNvSpPr txBox="1">
            <a:spLocks noGrp="1"/>
          </p:cNvSpPr>
          <p:nvPr>
            <p:ph type="ftr" idx="11"/>
          </p:nvPr>
        </p:nvSpPr>
        <p:spPr>
          <a:xfrm>
            <a:off x="930797" y="6390426"/>
            <a:ext cx="8236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>
            <a:off x="8784197" y="3148387"/>
            <a:ext cx="20532" cy="3564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557664" y="3160109"/>
            <a:ext cx="1" cy="417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667704" y="2879102"/>
            <a:ext cx="1771650" cy="312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 dirty="0"/>
          </a:p>
        </p:txBody>
      </p:sp>
      <p:sp>
        <p:nvSpPr>
          <p:cNvPr id="4" name="Google Shape;220;g11e1f1ec76a_0_77"/>
          <p:cNvSpPr txBox="1"/>
          <p:nvPr/>
        </p:nvSpPr>
        <p:spPr>
          <a:xfrm>
            <a:off x="1688916" y="310702"/>
            <a:ext cx="760780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Интеграция целей, показателей и проектов стратегического и территориального планирования </a:t>
            </a:r>
            <a:endParaRPr sz="1600" b="1" i="0" u="none" strike="noStrike" cap="none" dirty="0">
              <a:solidFill>
                <a:schemeClr val="dk1"/>
              </a:solidFill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4" y="1456794"/>
            <a:ext cx="674611" cy="78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" y="2568516"/>
            <a:ext cx="674611" cy="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43882" y="1456794"/>
            <a:ext cx="1754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Стратегия СЭР Ставропольского края до 2035 года</a:t>
            </a:r>
            <a:endParaRPr lang="ru-RU" b="1" baseline="30000" dirty="0">
              <a:solidFill>
                <a:srgbClr val="002060"/>
              </a:solidFill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4198" y="3979813"/>
            <a:ext cx="1754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Генеральный план города-курорта Кисловодска до 2042 года</a:t>
            </a:r>
            <a:endParaRPr lang="ru-RU" b="1" baseline="30000" dirty="0">
              <a:solidFill>
                <a:srgbClr val="002060"/>
              </a:solidFill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641" y="1020023"/>
            <a:ext cx="12477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240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3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цели</a:t>
            </a:r>
            <a:endParaRPr lang="ru-RU" b="1" baseline="30000" dirty="0">
              <a:solidFill>
                <a:srgbClr val="002060"/>
              </a:solidFill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09613" y="952912"/>
            <a:ext cx="1447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240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62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показателя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1170" y="1694544"/>
            <a:ext cx="1771650" cy="312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64572" y="2719019"/>
            <a:ext cx="1261568" cy="32314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09293" y="1646687"/>
            <a:ext cx="1771650" cy="312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95929" y="2717344"/>
            <a:ext cx="732976" cy="32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95089" y="3538187"/>
            <a:ext cx="1264612" cy="30774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76304" y="3538187"/>
            <a:ext cx="886332" cy="3077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487607" y="3526573"/>
            <a:ext cx="1157906" cy="32131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056648" y="3524724"/>
            <a:ext cx="814282" cy="31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99550" y="1697131"/>
            <a:ext cx="590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100%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58416" y="2867591"/>
            <a:ext cx="590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100%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14162" y="3538187"/>
            <a:ext cx="63980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52%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64572" y="1652077"/>
            <a:ext cx="590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100%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09613" y="2728325"/>
            <a:ext cx="498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34%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95157" y="3522623"/>
            <a:ext cx="498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48%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979095" y="942689"/>
            <a:ext cx="1447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2400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173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проекта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358257" y="2693417"/>
            <a:ext cx="1261568" cy="32903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882490" y="1621643"/>
            <a:ext cx="1771650" cy="3371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865161" y="2692442"/>
            <a:ext cx="549152" cy="329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462794" y="1636321"/>
            <a:ext cx="590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100%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921366" y="2719019"/>
            <a:ext cx="498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26%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564979" y="3148387"/>
            <a:ext cx="22192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7727346" y="3015184"/>
            <a:ext cx="4130" cy="133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946098" y="3230410"/>
            <a:ext cx="161456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Times New Roman"/>
              </a:rPr>
              <a:t>16 «прямых»*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70466" y="6411149"/>
            <a:ext cx="794413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Times New Roman"/>
              </a:rPr>
              <a:t>*«Прямые показатели» - полностью соответствующие показателям региональной стратегии СЭР до 2020 года </a:t>
            </a:r>
            <a:endParaRPr lang="ru-RU" sz="1100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4" y="3981287"/>
            <a:ext cx="674611" cy="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649092" y="2568516"/>
            <a:ext cx="1951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b="1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Стратегия СЭР </a:t>
            </a:r>
            <a:endParaRPr lang="ru-RU" b="1" dirty="0" smtClean="0">
              <a:solidFill>
                <a:schemeClr val="dk1"/>
              </a:solidFill>
              <a:highlight>
                <a:srgbClr val="FFFFFF"/>
              </a:highlight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города-курорта Кисловодска до 2035 года</a:t>
            </a:r>
            <a:endParaRPr lang="ru-RU" b="1" baseline="30000" dirty="0">
              <a:solidFill>
                <a:srgbClr val="002060"/>
              </a:solidFill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74562" y="4299656"/>
            <a:ext cx="1261568" cy="31295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664480" y="4299656"/>
            <a:ext cx="699317" cy="312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779159" y="4295430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33%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109467" y="3204048"/>
            <a:ext cx="18059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Times New Roman"/>
              </a:rPr>
              <a:t>15 «косвенных»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376256" y="4313150"/>
            <a:ext cx="1261568" cy="32314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778804" y="4312796"/>
            <a:ext cx="597451" cy="323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827704" y="4313082"/>
            <a:ext cx="498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29%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7735715" y="4620859"/>
            <a:ext cx="0" cy="266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8804727" y="4899547"/>
            <a:ext cx="1" cy="417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6585508" y="4899548"/>
            <a:ext cx="1" cy="417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6231911" y="5245066"/>
            <a:ext cx="1264612" cy="30774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876304" y="5245066"/>
            <a:ext cx="465371" cy="3077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8483839" y="5239314"/>
            <a:ext cx="1157906" cy="33528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8035869" y="5252854"/>
            <a:ext cx="1183082" cy="3217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793381" y="5252854"/>
            <a:ext cx="63980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22%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417862" y="5280357"/>
            <a:ext cx="498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78%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6585509" y="4899548"/>
            <a:ext cx="22192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5796872" y="4937628"/>
            <a:ext cx="161456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Times New Roman"/>
              </a:rPr>
              <a:t>7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Times New Roman"/>
              </a:rPr>
              <a:t> «прямых»*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901732" y="4951493"/>
            <a:ext cx="18059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Times New Roman"/>
              </a:rPr>
              <a:t>25 «косвенных»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0206578" y="4307258"/>
            <a:ext cx="1413247" cy="32903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9865161" y="4307259"/>
            <a:ext cx="341417" cy="3290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9778305" y="4328518"/>
            <a:ext cx="498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Times New Roman"/>
              </a:rPr>
              <a:t>14%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894" y="5679630"/>
            <a:ext cx="1118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39% показателей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47% проектов</a:t>
            </a:r>
            <a:r>
              <a:rPr lang="ru-RU" dirty="0" smtClean="0">
                <a:solidFill>
                  <a:schemeClr val="tx1"/>
                </a:solidFill>
              </a:rPr>
              <a:t> ССЭР города-курорта Кисловодска до 2035 года нашли отражение в Генплане города-курорта Кисловодска до 2042 года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3560751" y="2470626"/>
            <a:ext cx="2034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3 цели</a:t>
            </a:r>
            <a:endParaRPr lang="ru-RU" baseline="30000" dirty="0">
              <a:solidFill>
                <a:srgbClr val="002060"/>
              </a:solidFill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555251" y="3992229"/>
            <a:ext cx="2034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1</a:t>
            </a:r>
            <a:r>
              <a:rPr lang="ru-RU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 цель</a:t>
            </a:r>
            <a:endParaRPr lang="ru-RU" baseline="30000" dirty="0">
              <a:solidFill>
                <a:srgbClr val="002060"/>
              </a:solidFill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06995" y="237603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21 показатель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36851" y="401951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18 показателей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7598296" y="23643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45 проектов</a:t>
            </a:r>
            <a:endParaRPr lang="ru-RU" dirty="0">
              <a:solidFill>
                <a:schemeClr val="dk1"/>
              </a:solidFill>
              <a:highlight>
                <a:srgbClr val="FFFFFF"/>
              </a:highlight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607474" y="400863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24 проекта</a:t>
            </a:r>
            <a:endParaRPr lang="ru-RU" dirty="0">
              <a:solidFill>
                <a:schemeClr val="dk1"/>
              </a:solidFill>
              <a:highlight>
                <a:srgbClr val="FFFFFF"/>
              </a:highlight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62792" y="72736"/>
            <a:ext cx="2869378" cy="869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Приложение № </a:t>
            </a:r>
            <a:r>
              <a:rPr lang="ru-RU" sz="1200" dirty="0" smtClean="0">
                <a:solidFill>
                  <a:schemeClr val="tx1"/>
                </a:solidFill>
              </a:rPr>
              <a:t>13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к отчету о результатах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мероприятия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от «___»__________2022 г.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№ ОМ-___________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6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119" y="0"/>
            <a:ext cx="8910942" cy="78138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Прямые </a:t>
            </a:r>
            <a:r>
              <a:rPr lang="ru-RU" sz="2000" b="1" u="sng" dirty="0" smtClean="0"/>
              <a:t>показатели,</a:t>
            </a:r>
            <a:r>
              <a:rPr lang="ru-RU" sz="2000" b="1" dirty="0" smtClean="0"/>
              <a:t> </a:t>
            </a:r>
            <a:r>
              <a:rPr lang="ru-RU" sz="2000" b="1" dirty="0" smtClean="0"/>
              <a:t>нашедшие отражение в </a:t>
            </a:r>
            <a:r>
              <a:rPr lang="ru-RU" sz="2000" b="1" u="sng" dirty="0" smtClean="0"/>
              <a:t>ССЭР Ставропольского края и ССЭР Кисловодска</a:t>
            </a:r>
            <a:endParaRPr lang="ru-RU" sz="2000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4591" y="781387"/>
            <a:ext cx="110393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Объем инвестиций в основной капитал;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Ожидаемая продолжительность жизни при рождении;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Младенческая смертность;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Обеспеченность врачами;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Обеспеченность средним медицинским персоналом;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Количество общеобразовательных школ, функционирующих в режиме перегрузки;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Общая площадь жилых помещений, приходящаяся в среднем на 1 жителя;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Увеличение числа посещений организаций культуры (нарастающим итогом);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Объем выбросов в атмосферу от стационарных источников;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Сброс загрязненных сточных вод в поверхностные водные объекты;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Доля дорожной сети города, находящаяся в нормативном состоянии;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Количество мест концентрации ДТП (аварийно-опасных участков) на дорожной сети;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Доля населения, систематически занимающегося физической культурой и спортом;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Среднегодовая наполняемость санаторно-курортного и </a:t>
            </a:r>
            <a:r>
              <a:rPr lang="ru-RU" sz="1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гостинично</a:t>
            </a: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-туристского комплексов;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Общее количество туристов из России и других стран;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Среднемесячная начисленная зарплата.</a:t>
            </a:r>
            <a:endParaRPr lang="ru-RU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27590" y="3926448"/>
            <a:ext cx="9144000" cy="78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/>
              <a:t>Прямые </a:t>
            </a:r>
            <a:r>
              <a:rPr lang="ru-RU" sz="2000" b="1" u="sng" dirty="0" smtClean="0"/>
              <a:t>показатели,</a:t>
            </a:r>
            <a:r>
              <a:rPr lang="ru-RU" sz="2000" b="1" dirty="0" smtClean="0"/>
              <a:t> </a:t>
            </a:r>
            <a:r>
              <a:rPr lang="ru-RU" sz="2000" b="1" dirty="0"/>
              <a:t>нашедшие отражение в </a:t>
            </a:r>
            <a:r>
              <a:rPr lang="ru-RU" sz="2000" b="1" u="sng" dirty="0"/>
              <a:t>ССЭР Ставропольского края и </a:t>
            </a:r>
            <a:r>
              <a:rPr lang="ru-RU" sz="2000" b="1" u="sng" dirty="0" smtClean="0"/>
              <a:t>Генплане Кисловодска</a:t>
            </a:r>
            <a:endParaRPr lang="ru-RU" sz="2000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591" y="4682266"/>
            <a:ext cx="106480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Среднегодовой ввод жилищного фонда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Новое жилищное строительство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Суммарная электрическая нагрузка на коммунально-бытовые нужды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Общее поступление сточных вод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Уровень загрязнения водоемов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Численность постоянного населения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Количество АЗС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4875" y="-111844"/>
            <a:ext cx="9478779" cy="781387"/>
          </a:xfrm>
        </p:spPr>
        <p:txBody>
          <a:bodyPr>
            <a:noAutofit/>
          </a:bodyPr>
          <a:lstStyle/>
          <a:p>
            <a:r>
              <a:rPr lang="ru-RU" sz="1800" b="1" u="sng" dirty="0" smtClean="0"/>
              <a:t>Мероприятия,</a:t>
            </a:r>
            <a:r>
              <a:rPr lang="ru-RU" sz="1800" b="1" dirty="0" smtClean="0"/>
              <a:t> </a:t>
            </a:r>
            <a:r>
              <a:rPr lang="ru-RU" sz="1800" b="1" dirty="0" smtClean="0"/>
              <a:t>реализуемые в рамках </a:t>
            </a:r>
            <a:r>
              <a:rPr lang="ru-RU" sz="1800" b="1" u="sng" dirty="0" smtClean="0"/>
              <a:t>ССЭР и Генплана Кисловодска</a:t>
            </a:r>
            <a:r>
              <a:rPr lang="ru-RU" sz="1800" b="1" dirty="0" smtClean="0"/>
              <a:t>, направленные на реализацию мероприятий в рамках ССЭР Ставропольского края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8393" y="643260"/>
            <a:ext cx="1137174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особой экономической зоны "Международный медико-туристский кластер "Солнечная долина" в городе-курорте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Кисловодске;</a:t>
            </a:r>
          </a:p>
          <a:p>
            <a:pPr marL="342900" indent="-342900"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проектной документации на ремонт и реконструкцию муниципального бюджетного учреждения культуры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«Выставочный зал»;</a:t>
            </a:r>
          </a:p>
          <a:p>
            <a:pPr marL="342900" indent="-342900">
              <a:buAutoNum type="arabicPeriod"/>
            </a:pP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торгово-выставочного комплекса </a:t>
            </a: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«Кавказ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»;</a:t>
            </a:r>
          </a:p>
          <a:p>
            <a:pPr marL="342900" indent="-342900"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проектной документации и строительство путепроводной развязки на 63 километре железной дороги Минеральные Воды - Кисловодск Северо-Кавказской железной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дороги;</a:t>
            </a:r>
          </a:p>
          <a:p>
            <a:pPr marL="342900" indent="-342900"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проектной документации и реконструкция автомобильной дороги Кисловодск - Карачаевск (в границах Ставропольского края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Реконструкция и модернизация ГБУЗ СК «Кисловодская городская больница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»;</a:t>
            </a:r>
            <a:endParaRPr lang="ru-RU" sz="1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Строительства дворца спорта «Арена Кисловодск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»;</a:t>
            </a:r>
            <a:endParaRPr lang="ru-RU" sz="1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Обеспечение условия для развития физической культуры и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спорта;</a:t>
            </a:r>
            <a:endParaRPr lang="ru-RU" sz="12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Туристско-спортивный комплекса для зимних видов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спорта;</a:t>
            </a:r>
          </a:p>
          <a:p>
            <a:pPr marL="342900" indent="-342900"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предоставления дошкольного, общего и дополнительного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образования;</a:t>
            </a:r>
          </a:p>
          <a:p>
            <a:pPr marL="342900" indent="-342900">
              <a:buAutoNum type="arabicPeriod"/>
            </a:pP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</a:t>
            </a: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детского сада-яслей на 280 мест в городе-курорте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Кисловодске;</a:t>
            </a:r>
          </a:p>
          <a:p>
            <a:pPr marL="342900" indent="-342900">
              <a:buAutoNum type="arabicPeriod"/>
            </a:pP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</a:t>
            </a: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средней общеобразовательной школы на 1 000 мест в городе-курорте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Кисловодске;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мероприятий в рамках муниципальной программы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«Формирование </a:t>
            </a: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комфортной городской среды на территории города-курорта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Кисловодска»;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мусороперегрузочных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станций </a:t>
            </a: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 элементами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сортировки;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и реконструкция объектов водоснабжения и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водоотведения;</a:t>
            </a:r>
            <a:endParaRPr lang="ru-RU" sz="1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Реконструкция автомобильных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дорог;</a:t>
            </a:r>
          </a:p>
          <a:p>
            <a:pPr marL="342900" indent="-342900">
              <a:buFont typeface="Arial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общественно-делового центра «Конгресс-холл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ru-RU" sz="1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393" y="4638559"/>
            <a:ext cx="106480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Реконструкция </a:t>
            </a: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площадок для проведения городских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ярмарок;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межмуниципального консультативно-диагностического центра первичной специализированной медицинской помощи на базе государственных учреждений здравоохранения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ГБУЗ СК «Кисловодская городская детская больница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Центра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молодежи;</a:t>
            </a:r>
            <a:endParaRPr lang="ru-RU" sz="12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«</a:t>
            </a:r>
            <a:r>
              <a:rPr lang="ru-RU" sz="125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Кванториума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Модернизация объектов теплоснабжения в Ставропольском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санаториев, гостиниц, </a:t>
            </a:r>
            <a:r>
              <a:rPr lang="ru-RU" sz="125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пансионатов.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60503" y="3930754"/>
            <a:ext cx="9478779" cy="78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u="sng" dirty="0" smtClean="0"/>
              <a:t>Мероприятия,</a:t>
            </a:r>
            <a:r>
              <a:rPr lang="ru-RU" sz="1800" b="1" dirty="0" smtClean="0"/>
              <a:t> </a:t>
            </a:r>
            <a:r>
              <a:rPr lang="ru-RU" sz="1800" b="1" dirty="0" smtClean="0"/>
              <a:t>реализуемые в рамках </a:t>
            </a:r>
            <a:r>
              <a:rPr lang="ru-RU" sz="1800" b="1" u="sng" dirty="0" smtClean="0"/>
              <a:t>Генплана Кисловодска</a:t>
            </a:r>
            <a:r>
              <a:rPr lang="ru-RU" sz="1800" b="1" dirty="0" smtClean="0"/>
              <a:t>, направленные на реализацию мероприятий в рамках ССЭР Ставропольского края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1208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14385</TotalTime>
  <Words>585</Words>
  <Application>Microsoft Office PowerPoint</Application>
  <PresentationFormat>Произвольный</PresentationFormat>
  <Paragraphs>95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Презентация PowerPoint</vt:lpstr>
      <vt:lpstr>Прямые показатели, нашедшие отражение в ССЭР Ставропольского края и ССЭР Кисловодска</vt:lpstr>
      <vt:lpstr>Мероприятия, реализуемые в рамках ССЭР и Генплана Кисловодска, направленные на реализацию мероприятий в рамках ССЭР Ставропольского края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«Анализ соответствия положений документов стратегического планирования, регулирующих вопросы социально-экономического развития Кавказских Минеральных Вод, документам территориального планирования муниципальных образований Кавказских Минеральных Вод (на примере г. Кисловодска)»</dc:title>
  <dc:creator>Anastasiia Kim</dc:creator>
  <cp:lastModifiedBy>Панина</cp:lastModifiedBy>
  <cp:revision>644</cp:revision>
  <cp:lastPrinted>2022-05-20T07:45:38Z</cp:lastPrinted>
  <dcterms:created xsi:type="dcterms:W3CDTF">2020-07-24T10:16:50Z</dcterms:created>
  <dcterms:modified xsi:type="dcterms:W3CDTF">2022-10-24T06:38:20Z</dcterms:modified>
</cp:coreProperties>
</file>